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670FB-2709-4764-95E0-B6C06740257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A1842-EFC3-45DE-AB58-D0911E48C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79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11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12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79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54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6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08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89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82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82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11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27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D2AE1-0AC9-4B1A-80EF-DECC554CFB2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6F0AE-43B6-4D0D-BAD2-5527EC7A4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72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6459" y="59713"/>
            <a:ext cx="8822987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会場案内図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午前の部（</a:t>
            </a:r>
            <a:r>
              <a:rPr kumimoji="1"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:00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3936" y="528564"/>
            <a:ext cx="88229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受付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で入場料をお支払いの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、ご入場ください。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b="1" u="sng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u="sng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体育</a:t>
            </a:r>
            <a:r>
              <a:rPr lang="ja-JP" altLang="en-US" sz="1600" b="1" u="sng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館内は土足厳禁です。体育館敷地内は喫煙不可です。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57629" y="3328726"/>
            <a:ext cx="3505797" cy="547725"/>
          </a:xfrm>
          <a:prstGeom prst="rect">
            <a:avLst/>
          </a:prstGeom>
          <a:noFill/>
        </p:spPr>
        <p:txBody>
          <a:bodyPr wrap="non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167131"/>
              </p:ext>
            </p:extLst>
          </p:nvPr>
        </p:nvGraphicFramePr>
        <p:xfrm>
          <a:off x="5507871" y="1194504"/>
          <a:ext cx="3528000" cy="1074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1679806518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応接室</a:t>
                      </a:r>
                      <a:endParaRPr lang="en-US" altLang="ja-JP" sz="1400" b="1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新会議室</a:t>
                      </a:r>
                      <a:endParaRPr lang="en-US" altLang="ja-JP" sz="1400" b="1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57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無制限あそび（着替え）</a:t>
                      </a:r>
                      <a:endParaRPr lang="en-US" altLang="ja-JP" sz="1000" b="1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無制限あそび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43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定員各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/18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921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15:00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8197285"/>
                  </a:ext>
                </a:extLst>
              </a:tr>
            </a:tbl>
          </a:graphicData>
        </a:graphic>
      </p:graphicFrame>
      <p:sp>
        <p:nvSpPr>
          <p:cNvPr id="29" name="角丸四角形 28"/>
          <p:cNvSpPr/>
          <p:nvPr/>
        </p:nvSpPr>
        <p:spPr>
          <a:xfrm>
            <a:off x="4830242" y="5376701"/>
            <a:ext cx="1987070" cy="434832"/>
          </a:xfrm>
          <a:prstGeom prst="roundRect">
            <a:avLst/>
          </a:prstGeom>
          <a:solidFill>
            <a:srgbClr val="66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入場受付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272805"/>
              </p:ext>
            </p:extLst>
          </p:nvPr>
        </p:nvGraphicFramePr>
        <p:xfrm>
          <a:off x="133936" y="1643793"/>
          <a:ext cx="3888000" cy="4087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00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2436346812"/>
                    </a:ext>
                  </a:extLst>
                </a:gridCol>
              </a:tblGrid>
              <a:tr h="51637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大体育室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133813"/>
                  </a:ext>
                </a:extLst>
              </a:tr>
              <a:tr h="7388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ハンドボール</a:t>
                      </a:r>
                      <a:endParaRPr kumimoji="1" lang="en-US" altLang="ja-JP" sz="1200" b="1" dirty="0" smtClean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（アルバモス）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スポーツ体験</a:t>
                      </a:r>
                      <a:endParaRPr kumimoji="1" lang="en-US" altLang="ja-JP" sz="1200" b="1" dirty="0" smtClean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STAR5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57676"/>
                  </a:ext>
                </a:extLst>
              </a:tr>
              <a:tr h="283220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【1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algn="l"/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定員：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時間：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12:00</a:t>
                      </a: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対象：年長～小学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年生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●内容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・ウォーミングアップ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・ハンドボール体験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・ドッジボール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・選手との交流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・サイン、写真会</a:t>
                      </a:r>
                      <a:endParaRPr kumimoji="1" lang="en-US" altLang="ja-JP" sz="9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▼スポーツラリーブース▼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定員：上限なし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時間：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15:00</a:t>
                      </a: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対象：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歳～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●内容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・ストラックアウト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・バスケットボール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・サッカー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・サーキット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9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921317"/>
                  </a:ext>
                </a:extLst>
              </a:tr>
            </a:tbl>
          </a:graphicData>
        </a:graphic>
      </p:graphicFrame>
      <p:pic>
        <p:nvPicPr>
          <p:cNvPr id="1026" name="Picture 2" descr="ソース画像を表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318" y="6408230"/>
            <a:ext cx="547390" cy="40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角丸四角形 36"/>
          <p:cNvSpPr/>
          <p:nvPr/>
        </p:nvSpPr>
        <p:spPr>
          <a:xfrm>
            <a:off x="4809593" y="4366931"/>
            <a:ext cx="2007719" cy="96699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レッスン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料お支払い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場所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開始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:00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4161499" y="1864186"/>
            <a:ext cx="13229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4554664" y="3997907"/>
            <a:ext cx="0" cy="14216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133936" y="5870261"/>
            <a:ext cx="44164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左矢印 51"/>
          <p:cNvSpPr/>
          <p:nvPr/>
        </p:nvSpPr>
        <p:spPr>
          <a:xfrm>
            <a:off x="4032519" y="5442332"/>
            <a:ext cx="321013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左矢印 53"/>
          <p:cNvSpPr/>
          <p:nvPr/>
        </p:nvSpPr>
        <p:spPr>
          <a:xfrm>
            <a:off x="4018769" y="3588677"/>
            <a:ext cx="321013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 flipH="1">
            <a:off x="4161499" y="2269417"/>
            <a:ext cx="354" cy="12954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179831" y="3984608"/>
            <a:ext cx="0" cy="14216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左矢印 56"/>
          <p:cNvSpPr/>
          <p:nvPr/>
        </p:nvSpPr>
        <p:spPr>
          <a:xfrm flipH="1">
            <a:off x="4086412" y="1896828"/>
            <a:ext cx="319785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左矢印 59"/>
          <p:cNvSpPr/>
          <p:nvPr/>
        </p:nvSpPr>
        <p:spPr>
          <a:xfrm flipH="1">
            <a:off x="6934315" y="4476412"/>
            <a:ext cx="319785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631823" y="6572411"/>
            <a:ext cx="4200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2F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7148146" y="4941606"/>
            <a:ext cx="0" cy="18751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5348909" y="6193919"/>
            <a:ext cx="947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出入口</a:t>
            </a:r>
            <a:endParaRPr kumimoji="1"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左矢印 31"/>
          <p:cNvSpPr/>
          <p:nvPr/>
        </p:nvSpPr>
        <p:spPr>
          <a:xfrm rot="5400000">
            <a:off x="5437845" y="5894493"/>
            <a:ext cx="321013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左矢印 32"/>
          <p:cNvSpPr/>
          <p:nvPr/>
        </p:nvSpPr>
        <p:spPr>
          <a:xfrm rot="16200000">
            <a:off x="5862888" y="5894493"/>
            <a:ext cx="321013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7130393" y="2538749"/>
            <a:ext cx="0" cy="18751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112303" y="6009306"/>
            <a:ext cx="4784693" cy="738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14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各プログラム参加方法</a:t>
            </a:r>
            <a:r>
              <a:rPr lang="en-US" altLang="ja-JP" sz="14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400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b="1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優先受付</a:t>
            </a:r>
            <a:r>
              <a:rPr lang="ja-JP" altLang="en-US" sz="1400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：イベント前日までのご予約必須となります。</a:t>
            </a:r>
            <a:endParaRPr lang="en-US" altLang="ja-JP" sz="1400" b="1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・先着受付：各ブースでの先着受付となります。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 flipH="1">
            <a:off x="4546114" y="2020693"/>
            <a:ext cx="354" cy="12954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4554664" y="2034973"/>
            <a:ext cx="25288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042354"/>
              </p:ext>
            </p:extLst>
          </p:nvPr>
        </p:nvGraphicFramePr>
        <p:xfrm>
          <a:off x="4699980" y="2169475"/>
          <a:ext cx="2205543" cy="2123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543">
                  <a:extLst>
                    <a:ext uri="{9D8B030D-6E8A-4147-A177-3AD203B41FA5}">
                      <a16:colId xmlns:a16="http://schemas.microsoft.com/office/drawing/2014/main" val="2003961394"/>
                    </a:ext>
                  </a:extLst>
                </a:gridCol>
              </a:tblGrid>
              <a:tr h="4150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ホール</a:t>
                      </a:r>
                      <a:endParaRPr lang="en-US" altLang="ja-JP" sz="1400" b="1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419866"/>
                  </a:ext>
                </a:extLst>
              </a:tr>
              <a:tr h="5198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ヤクルト</a:t>
                      </a:r>
                      <a:endParaRPr lang="en-US" altLang="ja-JP" sz="1200" b="1" cap="none" spc="0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10:00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105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50802"/>
                  </a:ext>
                </a:extLst>
              </a:tr>
              <a:tr h="11308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①健康測定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・血管年齢測定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・野菜接種度測定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cap="none" spc="0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②ヤクルト試飲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Yakult</a:t>
                      </a: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無料試飲</a:t>
                      </a:r>
                      <a:endParaRPr lang="en-US" altLang="ja-JP" sz="1200" b="0" cap="none" spc="0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5488"/>
                  </a:ext>
                </a:extLst>
              </a:tr>
            </a:tbl>
          </a:graphicData>
        </a:graphic>
      </p:graphicFrame>
      <p:sp>
        <p:nvSpPr>
          <p:cNvPr id="38" name="角丸四角形 37"/>
          <p:cNvSpPr/>
          <p:nvPr/>
        </p:nvSpPr>
        <p:spPr>
          <a:xfrm>
            <a:off x="7273905" y="2343994"/>
            <a:ext cx="1779041" cy="5625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トレーニング室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無料体験会</a:t>
            </a:r>
            <a:endParaRPr kumimoji="1"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7273904" y="2961736"/>
            <a:ext cx="1150249" cy="161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トイレ🚺🚹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68745"/>
              </p:ext>
            </p:extLst>
          </p:nvPr>
        </p:nvGraphicFramePr>
        <p:xfrm>
          <a:off x="7295108" y="5226753"/>
          <a:ext cx="1757838" cy="1380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838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752591"/>
                  </a:ext>
                </a:extLst>
              </a:tr>
              <a:tr h="280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会議室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558380"/>
                  </a:ext>
                </a:extLst>
              </a:tr>
              <a:tr h="252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42819"/>
                  </a:ext>
                </a:extLst>
              </a:tr>
              <a:tr h="6846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52510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018862"/>
              </p:ext>
            </p:extLst>
          </p:nvPr>
        </p:nvGraphicFramePr>
        <p:xfrm>
          <a:off x="7295108" y="3178686"/>
          <a:ext cx="1757838" cy="1633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838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752591"/>
                  </a:ext>
                </a:extLst>
              </a:tr>
              <a:tr h="280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卓球室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558380"/>
                  </a:ext>
                </a:extLst>
              </a:tr>
              <a:tr h="252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42819"/>
                  </a:ext>
                </a:extLst>
              </a:tr>
              <a:tr h="9372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無料解放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52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2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999147"/>
              </p:ext>
            </p:extLst>
          </p:nvPr>
        </p:nvGraphicFramePr>
        <p:xfrm>
          <a:off x="1904370" y="1373543"/>
          <a:ext cx="5282118" cy="1350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059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  <a:gridCol w="2641059">
                  <a:extLst>
                    <a:ext uri="{9D8B030D-6E8A-4147-A177-3AD203B41FA5}">
                      <a16:colId xmlns:a16="http://schemas.microsoft.com/office/drawing/2014/main" val="691414626"/>
                    </a:ext>
                  </a:extLst>
                </a:gridCol>
              </a:tblGrid>
              <a:tr h="37519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体育室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2133813"/>
                  </a:ext>
                </a:extLst>
              </a:tr>
              <a:tr h="3376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ボディコンバット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ボディアタック</a:t>
                      </a:r>
                      <a:endParaRPr kumimoji="1" lang="en-US" altLang="ja-JP" sz="1200" b="1" dirty="0" smtClean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57676"/>
                  </a:ext>
                </a:extLst>
              </a:tr>
              <a:tr h="3376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定員：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定員：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843263"/>
                  </a:ext>
                </a:extLst>
              </a:tr>
              <a:tr h="3001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11:30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12:30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921317"/>
                  </a:ext>
                </a:extLst>
              </a:tr>
            </a:tbl>
          </a:graphicData>
        </a:graphic>
      </p:graphicFrame>
      <p:sp>
        <p:nvSpPr>
          <p:cNvPr id="31" name="正方形/長方形 30"/>
          <p:cNvSpPr/>
          <p:nvPr/>
        </p:nvSpPr>
        <p:spPr>
          <a:xfrm>
            <a:off x="133936" y="6009306"/>
            <a:ext cx="8822986" cy="677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20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各プログラム参加方法</a:t>
            </a:r>
            <a:r>
              <a:rPr lang="en-US" altLang="ja-JP" sz="20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1F</a:t>
            </a:r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で入場料を</a:t>
            </a:r>
            <a:r>
              <a:rPr lang="ja-JP" altLang="en-US" b="1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お支払い</a:t>
            </a:r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endParaRPr lang="en-US" altLang="ja-JP" b="1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入場料 ▶</a:t>
            </a:r>
            <a:r>
              <a:rPr lang="ja-JP" altLang="en-US" b="1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こども：無料　大人：</a:t>
            </a:r>
            <a:r>
              <a:rPr lang="en-US" altLang="ja-JP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lang="en-US" altLang="ja-JP" b="1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4" name="Picture 2" descr="ソース画像を表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05" y="4615623"/>
            <a:ext cx="1480783" cy="110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直線コネクタ 38"/>
          <p:cNvCxnSpPr/>
          <p:nvPr/>
        </p:nvCxnSpPr>
        <p:spPr>
          <a:xfrm>
            <a:off x="3433878" y="3418689"/>
            <a:ext cx="18557" cy="24000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1669030" y="1373543"/>
            <a:ext cx="0" cy="27065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1950249" y="2843356"/>
            <a:ext cx="5180312" cy="53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3413476" y="3418689"/>
            <a:ext cx="19928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屈折矢印 10"/>
          <p:cNvSpPr/>
          <p:nvPr/>
        </p:nvSpPr>
        <p:spPr>
          <a:xfrm rot="16200000" flipV="1">
            <a:off x="2224207" y="3140477"/>
            <a:ext cx="1088442" cy="790328"/>
          </a:xfrm>
          <a:prstGeom prst="bentUpArrow">
            <a:avLst>
              <a:gd name="adj1" fmla="val 18846"/>
              <a:gd name="adj2" fmla="val 25000"/>
              <a:gd name="adj3" fmla="val 336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3432979" y="4205982"/>
            <a:ext cx="19928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4256029" y="3557209"/>
            <a:ext cx="1150249" cy="4874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トイレ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🚺🚹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>
            <a:off x="7424563" y="1338110"/>
            <a:ext cx="0" cy="44151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26459" y="59713"/>
            <a:ext cx="8822987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会場案内図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午前の部（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471487"/>
              </p:ext>
            </p:extLst>
          </p:nvPr>
        </p:nvGraphicFramePr>
        <p:xfrm>
          <a:off x="3573474" y="4336990"/>
          <a:ext cx="3701842" cy="1350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0921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  <a:gridCol w="1850921">
                  <a:extLst>
                    <a:ext uri="{9D8B030D-6E8A-4147-A177-3AD203B41FA5}">
                      <a16:colId xmlns:a16="http://schemas.microsoft.com/office/drawing/2014/main" val="691414626"/>
                    </a:ext>
                  </a:extLst>
                </a:gridCol>
              </a:tblGrid>
              <a:tr h="37519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体育室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2133813"/>
                  </a:ext>
                </a:extLst>
              </a:tr>
              <a:tr h="3376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ヨガ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コアクロス</a:t>
                      </a:r>
                      <a:endParaRPr kumimoji="1" lang="en-US" altLang="ja-JP" sz="1200" b="1" dirty="0" smtClean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57676"/>
                  </a:ext>
                </a:extLst>
              </a:tr>
              <a:tr h="3376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定員：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定員：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843263"/>
                  </a:ext>
                </a:extLst>
              </a:tr>
              <a:tr h="3001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11:30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921317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133936" y="528564"/>
            <a:ext cx="88229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受付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で入場料をお支払いの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、ご入場ください。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b="1" u="sng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u="sng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体育</a:t>
            </a:r>
            <a:r>
              <a:rPr lang="ja-JP" altLang="en-US" sz="1600" b="1" u="sng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館内は土足厳禁です。体育館敷地内は喫煙不可です。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58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657629" y="3328726"/>
            <a:ext cx="3505797" cy="547725"/>
          </a:xfrm>
          <a:prstGeom prst="rect">
            <a:avLst/>
          </a:prstGeom>
          <a:noFill/>
        </p:spPr>
        <p:txBody>
          <a:bodyPr wrap="non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798663"/>
              </p:ext>
            </p:extLst>
          </p:nvPr>
        </p:nvGraphicFramePr>
        <p:xfrm>
          <a:off x="5507871" y="1194504"/>
          <a:ext cx="3528000" cy="1074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1679806518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応接室</a:t>
                      </a:r>
                      <a:endParaRPr lang="en-US" altLang="ja-JP" sz="1400" b="1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新会議室</a:t>
                      </a:r>
                      <a:endParaRPr lang="en-US" altLang="ja-JP" sz="1400" b="1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57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無制限あそび（着替え）</a:t>
                      </a:r>
                      <a:endParaRPr lang="en-US" altLang="ja-JP" sz="1000" b="1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無制限あそび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43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定員各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/18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921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15:00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8197285"/>
                  </a:ext>
                </a:extLst>
              </a:tr>
            </a:tbl>
          </a:graphicData>
        </a:graphic>
      </p:graphicFrame>
      <p:sp>
        <p:nvSpPr>
          <p:cNvPr id="29" name="角丸四角形 28"/>
          <p:cNvSpPr/>
          <p:nvPr/>
        </p:nvSpPr>
        <p:spPr>
          <a:xfrm>
            <a:off x="4830242" y="5376701"/>
            <a:ext cx="1987070" cy="434832"/>
          </a:xfrm>
          <a:prstGeom prst="roundRect">
            <a:avLst/>
          </a:prstGeom>
          <a:solidFill>
            <a:srgbClr val="66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入場受付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ソース画像を表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540" y="6408230"/>
            <a:ext cx="547390" cy="40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直線コネクタ 37"/>
          <p:cNvCxnSpPr/>
          <p:nvPr/>
        </p:nvCxnSpPr>
        <p:spPr>
          <a:xfrm flipH="1">
            <a:off x="4546114" y="2020693"/>
            <a:ext cx="354" cy="12954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554664" y="2034973"/>
            <a:ext cx="25288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61499" y="1864186"/>
            <a:ext cx="13229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4554664" y="3997907"/>
            <a:ext cx="0" cy="14216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133936" y="5870261"/>
            <a:ext cx="44164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左矢印 51"/>
          <p:cNvSpPr/>
          <p:nvPr/>
        </p:nvSpPr>
        <p:spPr>
          <a:xfrm>
            <a:off x="4032519" y="5442332"/>
            <a:ext cx="321013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左矢印 53"/>
          <p:cNvSpPr/>
          <p:nvPr/>
        </p:nvSpPr>
        <p:spPr>
          <a:xfrm>
            <a:off x="4018769" y="3588677"/>
            <a:ext cx="321013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 flipH="1">
            <a:off x="4161499" y="2269417"/>
            <a:ext cx="354" cy="12954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179831" y="3984608"/>
            <a:ext cx="0" cy="14216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左矢印 56"/>
          <p:cNvSpPr/>
          <p:nvPr/>
        </p:nvSpPr>
        <p:spPr>
          <a:xfrm flipH="1">
            <a:off x="4086412" y="1896828"/>
            <a:ext cx="319785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834045" y="6572411"/>
            <a:ext cx="4200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2F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48909" y="6193919"/>
            <a:ext cx="947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出入口</a:t>
            </a:r>
            <a:endParaRPr kumimoji="1"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左矢印 31"/>
          <p:cNvSpPr/>
          <p:nvPr/>
        </p:nvSpPr>
        <p:spPr>
          <a:xfrm rot="5400000">
            <a:off x="5437845" y="5894493"/>
            <a:ext cx="321013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左矢印 32"/>
          <p:cNvSpPr/>
          <p:nvPr/>
        </p:nvSpPr>
        <p:spPr>
          <a:xfrm rot="16200000">
            <a:off x="5862888" y="5894493"/>
            <a:ext cx="321013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6459" y="59713"/>
            <a:ext cx="882298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会場案内図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午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の部（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15:00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12303" y="6009306"/>
            <a:ext cx="4784693" cy="738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14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各プログラム参加方法</a:t>
            </a:r>
            <a:r>
              <a:rPr lang="en-US" altLang="ja-JP" sz="14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400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b="1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優先受付</a:t>
            </a:r>
            <a:r>
              <a:rPr lang="ja-JP" altLang="en-US" sz="1400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：イベント前日までのご予約必須となります。</a:t>
            </a:r>
            <a:endParaRPr lang="en-US" altLang="ja-JP" sz="1400" b="1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・先着受付：各ブースでの先着受付となります。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7273904" y="2961736"/>
            <a:ext cx="1150249" cy="161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トイレ🚺🚹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559389"/>
              </p:ext>
            </p:extLst>
          </p:nvPr>
        </p:nvGraphicFramePr>
        <p:xfrm>
          <a:off x="133936" y="1643793"/>
          <a:ext cx="3888000" cy="4087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00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2436346812"/>
                    </a:ext>
                  </a:extLst>
                </a:gridCol>
              </a:tblGrid>
              <a:tr h="51637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大体育室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133813"/>
                  </a:ext>
                </a:extLst>
              </a:tr>
              <a:tr h="7388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ハンドボール</a:t>
                      </a:r>
                      <a:endParaRPr kumimoji="1" lang="en-US" altLang="ja-JP" sz="1200" b="1" dirty="0" smtClean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（アルバモス）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スポーツ体験</a:t>
                      </a:r>
                      <a:endParaRPr kumimoji="1" lang="en-US" altLang="ja-JP" sz="1200" b="1" dirty="0" smtClean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STAR5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57676"/>
                  </a:ext>
                </a:extLst>
              </a:tr>
              <a:tr h="283220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【2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algn="l"/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定員：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時間：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15:00</a:t>
                      </a: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対象：小学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年生～中学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年生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●内容：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・ウォーミングアップ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・ハンドボール体験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・ドッジボール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・選手との交流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・サイン、写真会</a:t>
                      </a:r>
                      <a:endParaRPr kumimoji="1" lang="en-US" altLang="ja-JP" sz="9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▼スポーツラリーブース▼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定員：上限なし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時間：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15:00</a:t>
                      </a: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対象：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歳～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●内容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・ストラックアウト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・バスケットボール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・サッカー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・サーキット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9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921317"/>
                  </a:ext>
                </a:extLst>
              </a:tr>
            </a:tbl>
          </a:graphicData>
        </a:graphic>
      </p:graphicFrame>
      <p:sp>
        <p:nvSpPr>
          <p:cNvPr id="45" name="正方形/長方形 44"/>
          <p:cNvSpPr/>
          <p:nvPr/>
        </p:nvSpPr>
        <p:spPr>
          <a:xfrm>
            <a:off x="133936" y="528564"/>
            <a:ext cx="88229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受付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で入場料をお支払いの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、ご入場ください。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b="1" u="sng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u="sng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体育</a:t>
            </a:r>
            <a:r>
              <a:rPr lang="ja-JP" altLang="en-US" sz="1600" b="1" u="sng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館内は土足厳禁です。体育館敷地内は喫煙不可です。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7148146" y="4941606"/>
            <a:ext cx="0" cy="18751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7130393" y="2538749"/>
            <a:ext cx="0" cy="18751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左矢印 58"/>
          <p:cNvSpPr/>
          <p:nvPr/>
        </p:nvSpPr>
        <p:spPr>
          <a:xfrm flipH="1">
            <a:off x="6934315" y="4476412"/>
            <a:ext cx="319785" cy="362437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160928"/>
              </p:ext>
            </p:extLst>
          </p:nvPr>
        </p:nvGraphicFramePr>
        <p:xfrm>
          <a:off x="4699980" y="2169475"/>
          <a:ext cx="2205543" cy="2123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543">
                  <a:extLst>
                    <a:ext uri="{9D8B030D-6E8A-4147-A177-3AD203B41FA5}">
                      <a16:colId xmlns:a16="http://schemas.microsoft.com/office/drawing/2014/main" val="2003961394"/>
                    </a:ext>
                  </a:extLst>
                </a:gridCol>
              </a:tblGrid>
              <a:tr h="4150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ホール</a:t>
                      </a:r>
                      <a:endParaRPr lang="en-US" altLang="ja-JP" sz="1400" b="1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419866"/>
                  </a:ext>
                </a:extLst>
              </a:tr>
              <a:tr h="5198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ヤクルト</a:t>
                      </a:r>
                      <a:endParaRPr lang="en-US" altLang="ja-JP" sz="1200" b="1" cap="none" spc="0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10:00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105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50802"/>
                  </a:ext>
                </a:extLst>
              </a:tr>
              <a:tr h="11308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①健康測定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・血管年齢測定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・野菜接種度測定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cap="none" spc="0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②ヤクルト試飲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Yakult</a:t>
                      </a:r>
                      <a:r>
                        <a:rPr lang="ja-JP" altLang="en-US" sz="1200" b="0" cap="none" spc="0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無料試飲</a:t>
                      </a:r>
                      <a:endParaRPr lang="en-US" altLang="ja-JP" sz="1200" b="0" cap="none" spc="0" dirty="0" smtClean="0">
                        <a:ln w="24500" cmpd="dbl">
                          <a:noFill/>
                          <a:prstDash val="solid"/>
                          <a:miter lim="800000"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5488"/>
                  </a:ext>
                </a:extLst>
              </a:tr>
            </a:tbl>
          </a:graphicData>
        </a:graphic>
      </p:graphicFrame>
      <p:sp>
        <p:nvSpPr>
          <p:cNvPr id="42" name="角丸四角形 41"/>
          <p:cNvSpPr/>
          <p:nvPr/>
        </p:nvSpPr>
        <p:spPr>
          <a:xfrm>
            <a:off x="7273905" y="2343994"/>
            <a:ext cx="1779041" cy="5625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トレーニング室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無料体験会</a:t>
            </a:r>
            <a:endParaRPr kumimoji="1"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4809593" y="4366931"/>
            <a:ext cx="2007719" cy="96699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レッスン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料お支払い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場所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開始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:00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046700"/>
              </p:ext>
            </p:extLst>
          </p:nvPr>
        </p:nvGraphicFramePr>
        <p:xfrm>
          <a:off x="7295108" y="3178686"/>
          <a:ext cx="1757838" cy="1633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838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752591"/>
                  </a:ext>
                </a:extLst>
              </a:tr>
              <a:tr h="280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卓球室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558380"/>
                  </a:ext>
                </a:extLst>
              </a:tr>
              <a:tr h="252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42819"/>
                  </a:ext>
                </a:extLst>
              </a:tr>
              <a:tr h="9372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無料解放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52510"/>
                  </a:ext>
                </a:extLst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186834"/>
              </p:ext>
            </p:extLst>
          </p:nvPr>
        </p:nvGraphicFramePr>
        <p:xfrm>
          <a:off x="7295108" y="5226753"/>
          <a:ext cx="1757838" cy="1380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838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752591"/>
                  </a:ext>
                </a:extLst>
              </a:tr>
              <a:tr h="280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n w="24500" cmpd="dbl">
                            <a:noFill/>
                            <a:prstDash val="solid"/>
                            <a:miter lim="800000"/>
                          </a:ln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会議室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558380"/>
                  </a:ext>
                </a:extLst>
              </a:tr>
              <a:tr h="252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42819"/>
                  </a:ext>
                </a:extLst>
              </a:tr>
              <a:tr h="6846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52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27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846757"/>
              </p:ext>
            </p:extLst>
          </p:nvPr>
        </p:nvGraphicFramePr>
        <p:xfrm>
          <a:off x="1904370" y="1324903"/>
          <a:ext cx="6597604" cy="1427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8802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  <a:gridCol w="3298802">
                  <a:extLst>
                    <a:ext uri="{9D8B030D-6E8A-4147-A177-3AD203B41FA5}">
                      <a16:colId xmlns:a16="http://schemas.microsoft.com/office/drawing/2014/main" val="691414626"/>
                    </a:ext>
                  </a:extLst>
                </a:gridCol>
              </a:tblGrid>
              <a:tr h="33506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体育室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2133813"/>
                  </a:ext>
                </a:extLst>
              </a:tr>
              <a:tr h="3015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リフレッシュケア体操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姿勢改善・ヒップアップトレーニング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57676"/>
                  </a:ext>
                </a:extLst>
              </a:tr>
              <a:tr h="3129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定員：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名</a:t>
                      </a:r>
                      <a:endParaRPr kumimoji="1" lang="en-US" altLang="ja-JP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定員：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名</a:t>
                      </a:r>
                      <a:endParaRPr kumimoji="1" lang="en-US" altLang="ja-JP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843263"/>
                  </a:ext>
                </a:extLst>
              </a:tr>
              <a:tr h="4777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11:30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12:30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921317"/>
                  </a:ext>
                </a:extLst>
              </a:tr>
            </a:tbl>
          </a:graphicData>
        </a:graphic>
      </p:graphicFrame>
      <p:pic>
        <p:nvPicPr>
          <p:cNvPr id="34" name="Picture 2" descr="ソース画像を表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05" y="4615623"/>
            <a:ext cx="1480783" cy="110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直線コネクタ 38"/>
          <p:cNvCxnSpPr/>
          <p:nvPr/>
        </p:nvCxnSpPr>
        <p:spPr>
          <a:xfrm>
            <a:off x="3432979" y="3570051"/>
            <a:ext cx="19456" cy="22486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1669030" y="1373543"/>
            <a:ext cx="0" cy="27065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1923873" y="3067094"/>
            <a:ext cx="6578101" cy="16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3413476" y="3584065"/>
            <a:ext cx="26079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屈折矢印 10"/>
          <p:cNvSpPr/>
          <p:nvPr/>
        </p:nvSpPr>
        <p:spPr>
          <a:xfrm rot="16200000" flipV="1">
            <a:off x="2224207" y="3286394"/>
            <a:ext cx="1088442" cy="790328"/>
          </a:xfrm>
          <a:prstGeom prst="bentUpArrow">
            <a:avLst>
              <a:gd name="adj1" fmla="val 18846"/>
              <a:gd name="adj2" fmla="val 25000"/>
              <a:gd name="adj3" fmla="val 336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3432979" y="4205982"/>
            <a:ext cx="25884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4871172" y="3653189"/>
            <a:ext cx="1150249" cy="4874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トイレ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🚺🚹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>
            <a:off x="8776707" y="1349610"/>
            <a:ext cx="0" cy="44151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26459" y="59713"/>
            <a:ext cx="882298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会場案内図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午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の部（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15:00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21659"/>
              </p:ext>
            </p:extLst>
          </p:nvPr>
        </p:nvGraphicFramePr>
        <p:xfrm>
          <a:off x="3583125" y="4388673"/>
          <a:ext cx="4918850" cy="1376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425">
                  <a:extLst>
                    <a:ext uri="{9D8B030D-6E8A-4147-A177-3AD203B41FA5}">
                      <a16:colId xmlns:a16="http://schemas.microsoft.com/office/drawing/2014/main" val="3987205110"/>
                    </a:ext>
                  </a:extLst>
                </a:gridCol>
                <a:gridCol w="2459425">
                  <a:extLst>
                    <a:ext uri="{9D8B030D-6E8A-4147-A177-3AD203B41FA5}">
                      <a16:colId xmlns:a16="http://schemas.microsoft.com/office/drawing/2014/main" val="691414626"/>
                    </a:ext>
                  </a:extLst>
                </a:gridCol>
              </a:tblGrid>
              <a:tr h="33423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体育室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2133813"/>
                  </a:ext>
                </a:extLst>
              </a:tr>
              <a:tr h="4737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ズンバ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ピラティス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57676"/>
                  </a:ext>
                </a:extLst>
              </a:tr>
              <a:tr h="3008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定員：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名</a:t>
                      </a:r>
                      <a:endParaRPr kumimoji="1" lang="en-US" altLang="ja-JP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定員：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名</a:t>
                      </a:r>
                      <a:endParaRPr kumimoji="1" lang="en-US" altLang="ja-JP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843263"/>
                  </a:ext>
                </a:extLst>
              </a:tr>
              <a:tr h="2673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12:45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13:45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921317"/>
                  </a:ext>
                </a:extLst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133936" y="528564"/>
            <a:ext cx="88229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受付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で入場料をお支払いの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、ご入場ください。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b="1" u="sng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u="sng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体育</a:t>
            </a:r>
            <a:r>
              <a:rPr lang="ja-JP" altLang="en-US" sz="1600" b="1" u="sng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館内は土足厳禁です。体育館敷地内は喫煙不可です。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33936" y="6009306"/>
            <a:ext cx="8822986" cy="677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20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各プログラム参加方法</a:t>
            </a:r>
            <a:r>
              <a:rPr lang="en-US" altLang="ja-JP" sz="2000" b="1" u="sng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1F</a:t>
            </a:r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で入場料を</a:t>
            </a:r>
            <a:r>
              <a:rPr lang="ja-JP" altLang="en-US" b="1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お支払い</a:t>
            </a:r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endParaRPr lang="en-US" altLang="ja-JP" b="1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入場料 ▶</a:t>
            </a:r>
            <a:r>
              <a:rPr lang="ja-JP" altLang="en-US" b="1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こども：無料　大人</a:t>
            </a:r>
            <a:r>
              <a:rPr lang="ja-JP" altLang="en-US" b="1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r>
              <a:rPr lang="ja-JP" altLang="en-US" b="1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lang="en-US" altLang="ja-JP" b="1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56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3588</TotalTime>
  <Words>675</Words>
  <Application>Microsoft Office PowerPoint</Application>
  <PresentationFormat>画面に合わせる (4:3)</PresentationFormat>
  <Paragraphs>170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tipness</dc:creator>
  <cp:lastModifiedBy>izumiotsu</cp:lastModifiedBy>
  <cp:revision>171</cp:revision>
  <cp:lastPrinted>2022-10-29T10:55:33Z</cp:lastPrinted>
  <dcterms:created xsi:type="dcterms:W3CDTF">2021-09-14T08:53:18Z</dcterms:created>
  <dcterms:modified xsi:type="dcterms:W3CDTF">2025-04-11T02:00:11Z</dcterms:modified>
</cp:coreProperties>
</file>